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1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91" r:id="rId16"/>
    <p:sldId id="265" r:id="rId17"/>
    <p:sldId id="266" r:id="rId18"/>
    <p:sldId id="267" r:id="rId19"/>
    <p:sldId id="268" r:id="rId20"/>
    <p:sldId id="289" r:id="rId21"/>
    <p:sldId id="271" r:id="rId22"/>
    <p:sldId id="272" r:id="rId23"/>
    <p:sldId id="273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4" r:id="rId38"/>
    <p:sldId id="290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91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</a:t>
            </a:r>
            <a:r>
              <a:rPr lang="en-US" sz="2400"/>
              <a:t>2023</a:t>
            </a:r>
            <a:endParaRPr lang="en-US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A41B-109D-6275-085F-D5A6D6D3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Example: HESAI Pandar128 128-Channel Mechanical 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417-FB2F-081B-6E57-DDD0AE7D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41350" cy="5349309"/>
          </a:xfrm>
        </p:spPr>
        <p:txBody>
          <a:bodyPr>
            <a:normAutofit/>
          </a:bodyPr>
          <a:lstStyle/>
          <a:p>
            <a:r>
              <a:rPr lang="en-US" dirty="0"/>
              <a:t>The vertical resolution is</a:t>
            </a:r>
          </a:p>
          <a:p>
            <a:pPr lvl="1"/>
            <a:r>
              <a:rPr lang="en-US" dirty="0"/>
              <a:t>0.125° from Channel 26 to Channel 90</a:t>
            </a:r>
          </a:p>
          <a:p>
            <a:pPr lvl="1"/>
            <a:r>
              <a:rPr lang="en-US" dirty="0"/>
              <a:t>0.5° from Channel 2 to Channel 26, as well as from Channel 90 to Channel 127</a:t>
            </a:r>
          </a:p>
          <a:p>
            <a:pPr lvl="1"/>
            <a:r>
              <a:rPr lang="en-US" dirty="0"/>
              <a:t>1° between Channel 1 and Channel 2, as well as between Channel 127 and Channel 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C957-00B7-A801-1EE0-CB12930D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863B-AC23-1443-7255-F2B27249CD32}"/>
              </a:ext>
            </a:extLst>
          </p:cNvPr>
          <p:cNvSpPr txBox="1"/>
          <p:nvPr/>
        </p:nvSpPr>
        <p:spPr>
          <a:xfrm>
            <a:off x="4343400" y="6586902"/>
            <a:ext cx="40190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http://map4.jp/wp-content/uploads/2023/03/pandar128_manual.pdf</a:t>
            </a:r>
            <a:endParaRPr lang="en-S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53B06-9C8B-ECAC-329A-BA32239F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8" y="2011101"/>
            <a:ext cx="6123788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(mainly used for parking assistance)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388202" cy="5557345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affected by factors such as signal blockage or multipath interference, which can occur in urban environments with tall buildings or in areas with dense foliage, </a:t>
            </a:r>
            <a:r>
              <a:rPr lang="en-US" sz="1600"/>
              <a:t>or tunnels </a:t>
            </a:r>
            <a:endParaRPr lang="en-US" sz="1600" dirty="0"/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E94C6-D0D7-B2F9-E18A-801773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39" y="1793139"/>
            <a:ext cx="3753374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FAD58-F984-F6C3-2CD3-1513CB6F1295}"/>
              </a:ext>
            </a:extLst>
          </p:cNvPr>
          <p:cNvSpPr txBox="1"/>
          <p:nvPr/>
        </p:nvSpPr>
        <p:spPr>
          <a:xfrm>
            <a:off x="9847800" y="542267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GPS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 </a:t>
            </a:r>
          </a:p>
          <a:p>
            <a:pPr lvl="1"/>
            <a:r>
              <a:rPr lang="en-US" sz="1600" dirty="0"/>
              <a:t>Gyroscopes measure angular velocity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</a:t>
            </a:r>
            <a:r>
              <a:rPr lang="en-US" sz="1600"/>
              <a:t>This helps </a:t>
            </a:r>
            <a:r>
              <a:rPr lang="en-US" sz="1600" dirty="0"/>
              <a:t>the control </a:t>
            </a:r>
            <a:r>
              <a:rPr lang="en-US" sz="1600"/>
              <a:t>system adjust </a:t>
            </a:r>
            <a:r>
              <a:rPr lang="en-US" sz="1600" dirty="0"/>
              <a:t>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430" y="2872409"/>
            <a:ext cx="3519598" cy="2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992872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3" y="1754585"/>
            <a:ext cx="6639752" cy="4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5843034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237593"/>
            <a:ext cx="3588027" cy="5194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layer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626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area of operation (typically large cities); </a:t>
            </a:r>
            <a:r>
              <a:rPr lang="en-US" dirty="0" err="1"/>
              <a:t>mapless</a:t>
            </a:r>
            <a:r>
              <a:rPr lang="en-US" dirty="0"/>
              <a:t> systems allow universal operation anywhere (small cities, rural areas)</a:t>
            </a:r>
          </a:p>
          <a:p>
            <a:r>
              <a:rPr lang="en-US" dirty="0"/>
              <a:t>Currently, higher levels (L3+) of automation rely on HD maps (e.g., Waymo); lower levels may work without them (e.g., Tesla)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radar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Y, followed by Model S and Model X in 2022. In 2022 we took the next step in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ultrasonic sensors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my view, Lidar is a crutch that will drive companies to a local maximum that they will find very hard to get out of. Perhaps I am wrong, and I will look like a fool. But I am quite certain that I am not.” Elon Musk, 2017.</a:t>
            </a: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1718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ultrasound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7981</TotalTime>
  <Words>2340</Words>
  <Application>Microsoft Office PowerPoint</Application>
  <PresentationFormat>Widescreen</PresentationFormat>
  <Paragraphs>308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Product Example: HESAI Pandar128 128-Channel Mechanical LiDAR</vt:lpstr>
      <vt:lpstr>Apple iPAD Pro has Built-in Lidar (2020)</vt:lpstr>
      <vt:lpstr>mmWave Radar</vt:lpstr>
      <vt:lpstr>Ultrasound</vt:lpstr>
      <vt:lpstr>Comparison of Different Sensors</vt:lpstr>
      <vt:lpstr>Typical AV Sensors and Ranges</vt:lpstr>
      <vt:lpstr>GNSS/GPS</vt:lpstr>
      <vt:lpstr>IMU</vt:lpstr>
      <vt:lpstr>AV Sensors Generate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L1.2 AV Sensors V2X HD Maps</dc:title>
  <dc:creator>Warner, James E. (LARC-D309)</dc:creator>
  <cp:lastModifiedBy>Zonghua Gu</cp:lastModifiedBy>
  <cp:revision>914</cp:revision>
  <dcterms:created xsi:type="dcterms:W3CDTF">2020-05-28T21:34:29Z</dcterms:created>
  <dcterms:modified xsi:type="dcterms:W3CDTF">2023-11-08T08:05:33Z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